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09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92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37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77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3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60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8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0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5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07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99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D865E46-556B-4684-A999-A8DF035531DD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BCAF4BE-DA6C-4356-B02F-BDC13FF566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83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g"/><Relationship Id="rId4" Type="http://schemas.openxmlformats.org/officeDocument/2006/relationships/image" Target="../media/image4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fif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fif"/><Relationship Id="rId5" Type="http://schemas.openxmlformats.org/officeDocument/2006/relationships/image" Target="../media/image23.jpg"/><Relationship Id="rId4" Type="http://schemas.openxmlformats.org/officeDocument/2006/relationships/image" Target="../media/image2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6B459-B1B8-8FB5-A247-651753B26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770467"/>
            <a:ext cx="10782300" cy="3352800"/>
          </a:xfrm>
        </p:spPr>
        <p:txBody>
          <a:bodyPr/>
          <a:lstStyle/>
          <a:p>
            <a:r>
              <a:rPr lang="cs-CZ" dirty="0"/>
              <a:t>Rozdělení minerálů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C853D5-6EE1-EFD3-2841-0B661496D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Prvky</a:t>
            </a:r>
          </a:p>
        </p:txBody>
      </p:sp>
    </p:spTree>
    <p:extLst>
      <p:ext uri="{BB962C8B-B14F-4D97-AF65-F5344CB8AC3E}">
        <p14:creationId xmlns:p14="http://schemas.microsoft.com/office/powerpoint/2010/main" val="389699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7554A-3431-AF3A-ECC2-4A87CE06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 mědi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F33DCC8-96FD-48DF-9EA3-C0D8EFC30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0853"/>
            <a:ext cx="6096000" cy="429429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548EB0-A77B-9764-B2BC-C2B868268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 přírodě ryzí vzácně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Nejčastěji vázaný ve sloučeninách (malachit)</a:t>
            </a:r>
          </a:p>
        </p:txBody>
      </p:sp>
    </p:spTree>
    <p:extLst>
      <p:ext uri="{BB962C8B-B14F-4D97-AF65-F5344CB8AC3E}">
        <p14:creationId xmlns:p14="http://schemas.microsoft.com/office/powerpoint/2010/main" val="33547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0E605-DC4E-170C-2F4F-E4443177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mědi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501BF77-53DD-C92C-32E8-314A48E481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9" y="2296266"/>
            <a:ext cx="3222872" cy="255783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4005297-1CD8-3968-E2B1-E7554D4525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03" y="2081567"/>
            <a:ext cx="3701476" cy="2772534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19ACE91-6217-3254-0F39-09E29602A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27" y="449236"/>
            <a:ext cx="3314700" cy="13811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7360D08-1C37-F1E7-F5F3-FFB191F71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91" y="5053542"/>
            <a:ext cx="3505200" cy="130492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54F06C5-936A-F3C5-631A-35F903FE71FC}"/>
              </a:ext>
            </a:extLst>
          </p:cNvPr>
          <p:cNvSpPr txBox="1"/>
          <p:nvPr/>
        </p:nvSpPr>
        <p:spPr>
          <a:xfrm>
            <a:off x="8641090" y="3025303"/>
            <a:ext cx="33037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Stavebnictví – střechy , okapy, parapety, trubky na plyn a vodu</a:t>
            </a:r>
          </a:p>
          <a:p>
            <a:r>
              <a:rPr lang="cs-CZ" sz="2400" dirty="0"/>
              <a:t>Elektronika – cívky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B0C1E-274F-8FF8-58E2-A4EDEB2B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354612"/>
          </a:xfrm>
        </p:spPr>
        <p:txBody>
          <a:bodyPr/>
          <a:lstStyle/>
          <a:p>
            <a:r>
              <a:rPr lang="cs-CZ" dirty="0"/>
              <a:t>Tuha a diamant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C5615EA-92F0-2E29-B04B-EED1DFC79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8" y="252722"/>
            <a:ext cx="4419600" cy="44196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7A6277-5EDC-5F91-E33B-BDC3B77F4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1" y="2511813"/>
            <a:ext cx="3825227" cy="409326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Nerosty tvořené z atomů uhlíku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Jiné uspořádání atomů a délka vazby ovlivňuje jejich strukturu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Diamant – krystalizuje v krychlové soustavě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Tuha – v šesterečné soustavě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E066A3D-CC4A-C494-3515-5D3F29C47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97" y="3682467"/>
            <a:ext cx="2952161" cy="2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EAE1-1849-AEDD-8E85-7DDD61E3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228152"/>
          </a:xfrm>
        </p:spPr>
        <p:txBody>
          <a:bodyPr/>
          <a:lstStyle/>
          <a:p>
            <a:r>
              <a:rPr lang="cs-CZ" dirty="0"/>
              <a:t>Tuha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7A953E-7D0C-2D4B-1888-2D76BAA72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7498" y="1916349"/>
            <a:ext cx="3727004" cy="372245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Šedý až černý nerost s matným leskem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grafit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Měkká, otírá se o prsty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Odolná vůči vysokým teplotám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Vede elektrický proud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Použití – tužka, žáruvzdorný materiál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748304-AA83-0CF8-2031-1F5EA18F4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8" y="70170"/>
            <a:ext cx="4883285" cy="48832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9E085E-0B09-95A4-5163-45F46FBA4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1" y="4703842"/>
            <a:ext cx="2880360" cy="1438656"/>
          </a:xfrm>
          <a:prstGeom prst="rect">
            <a:avLst/>
          </a:prstGeo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D199A925-4AF6-F0DD-278F-45B8CDAF7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84" y="4136810"/>
            <a:ext cx="3253159" cy="2156986"/>
          </a:xfrm>
        </p:spPr>
      </p:pic>
    </p:spTree>
    <p:extLst>
      <p:ext uri="{BB962C8B-B14F-4D97-AF65-F5344CB8AC3E}">
        <p14:creationId xmlns:p14="http://schemas.microsoft.com/office/powerpoint/2010/main" val="10507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EFBF3-ABA5-42F8-1B6E-D7B02F03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Těžba grafitu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5AAB8D0-6D2D-808B-384A-19EABABCD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8" y="971160"/>
            <a:ext cx="6581886" cy="395957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431B43-D798-2C20-EAC0-096D8E478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3232" y="2618817"/>
            <a:ext cx="4299624" cy="3126987"/>
          </a:xfrm>
        </p:spPr>
        <p:txBody>
          <a:bodyPr>
            <a:normAutofit/>
          </a:bodyPr>
          <a:lstStyle/>
          <a:p>
            <a:pPr algn="just"/>
            <a:r>
              <a:rPr lang="cs-CZ" i="0" dirty="0">
                <a:solidFill>
                  <a:srgbClr val="000000"/>
                </a:solidFill>
                <a:effectLst/>
                <a:latin typeface="+mj-lt"/>
              </a:rPr>
              <a:t>K 31.12.2015 je evidováno 8 ložisek s bilančními prozkoumanými zásobami 1106 tis. 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t</a:t>
            </a:r>
            <a:r>
              <a:rPr lang="cs-CZ" i="0" dirty="0">
                <a:solidFill>
                  <a:srgbClr val="000000"/>
                </a:solidFill>
                <a:effectLst/>
                <a:latin typeface="+mj-lt"/>
              </a:rPr>
              <a:t>un.</a:t>
            </a:r>
          </a:p>
          <a:p>
            <a:pPr algn="just"/>
            <a:r>
              <a:rPr lang="cs-CZ" i="0" dirty="0">
                <a:solidFill>
                  <a:srgbClr val="000000"/>
                </a:solidFill>
                <a:effectLst/>
                <a:latin typeface="+mj-lt"/>
              </a:rPr>
              <a:t>Evidovaná ložiska nejsou těžena.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25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5DC4A-D821-80B9-1DE8-54007697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diamant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76A352E-66CE-5CAD-5696-54C3E9309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24" y="1823395"/>
            <a:ext cx="6096000" cy="40640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1531D5-23D0-0240-A00A-9D363EB2B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Nejtvrdší nerost odolný vůči chemikáliím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Nevede elektrický proud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Má vysoký lesk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77FB2BB-D214-C7F9-9CBE-059E3AD4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" y="7443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D3D18-4239-FC32-4C7F-571CAA44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diamantu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3283152-EE07-AFA9-E7BD-30403809A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5" y="542282"/>
            <a:ext cx="2409974" cy="225935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0B5B8A-6477-5C8E-0849-21CCA26BE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Šedý – broušení a řezání</a:t>
            </a:r>
          </a:p>
          <a:p>
            <a:r>
              <a:rPr lang="cs-CZ" sz="2400" dirty="0"/>
              <a:t>Čiré - šperky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FCB0B2-EDCB-5F7E-17DB-085F3C94B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64" y="409102"/>
            <a:ext cx="3503579" cy="35412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B7A84A-9B4A-1ED6-A54B-3C920F06D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6" y="3669269"/>
            <a:ext cx="3853917" cy="28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9D7CD-DDB5-F10B-86FC-2062C87D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Těžba diamantů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D565EE4-EB24-D3AE-8264-651E5A0668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4" y="2010104"/>
            <a:ext cx="5226132" cy="214405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2335DAD-7595-2150-F931-E5C6F7A67B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1" y="416752"/>
            <a:ext cx="3534572" cy="198598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52CAF6A-7D8E-0960-2B1A-7CCFCDABC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747" y="2787784"/>
            <a:ext cx="3374553" cy="268888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6EBFEC4-3EF6-9A06-F409-59623BB54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62" y="4115556"/>
            <a:ext cx="4466153" cy="243781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F0E050-0586-E45E-78F2-CF308B2623C3}"/>
              </a:ext>
            </a:extLst>
          </p:cNvPr>
          <p:cNvSpPr txBox="1"/>
          <p:nvPr/>
        </p:nvSpPr>
        <p:spPr>
          <a:xfrm flipH="1">
            <a:off x="538419" y="4542817"/>
            <a:ext cx="2830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Naleziště: Afrika, Venezuela, Kanada, Rusko</a:t>
            </a:r>
          </a:p>
        </p:txBody>
      </p:sp>
    </p:spTree>
    <p:extLst>
      <p:ext uri="{BB962C8B-B14F-4D97-AF65-F5344CB8AC3E}">
        <p14:creationId xmlns:p14="http://schemas.microsoft.com/office/powerpoint/2010/main" val="28894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3BCCE-F3C2-3BCE-05AD-D5AC5FA6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Síra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AA47D30-EB12-E274-149C-D3D6CFD5E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7" y="542282"/>
            <a:ext cx="6096000" cy="406754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98B5C0-F079-05D9-866F-6FDF3B673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Žlutý, křehký nerost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Čisté krystaly jsou průhledné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Kusová, zrnitá síra zakalená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Spalováním vzniká oxid siřičitý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Při zahřátí vzniká plastická síra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F849B0A-0B8C-097D-6264-385A786A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31" y="4609831"/>
            <a:ext cx="3670976" cy="20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AA981-F26C-7B7B-3C44-3DA060AC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síry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B4B291C-5E8E-2FEC-602A-9D5EFDECC0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21" y="3377548"/>
            <a:ext cx="4475750" cy="2980919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79C6357-7540-EF5E-13AD-5AA9BD09DA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1" y="2385951"/>
            <a:ext cx="4662487" cy="3560444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29B4E56-C2F7-30E0-393A-E989953C9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20" y="560818"/>
            <a:ext cx="3364973" cy="252373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EBB3F52-8334-FEB1-DF87-4213C77CC572}"/>
              </a:ext>
            </a:extLst>
          </p:cNvPr>
          <p:cNvSpPr txBox="1"/>
          <p:nvPr/>
        </p:nvSpPr>
        <p:spPr>
          <a:xfrm>
            <a:off x="9066179" y="1371600"/>
            <a:ext cx="2937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Usazováním plynů v okolí sopek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Vylučováním z chladných roztoků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Činností bakterií</a:t>
            </a:r>
          </a:p>
        </p:txBody>
      </p:sp>
    </p:spTree>
    <p:extLst>
      <p:ext uri="{BB962C8B-B14F-4D97-AF65-F5344CB8AC3E}">
        <p14:creationId xmlns:p14="http://schemas.microsoft.com/office/powerpoint/2010/main" val="32772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70919-9611-7A5C-DA2A-C93C4004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890A347-2D4A-6A79-832D-7FD984AB88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1" y="1926291"/>
            <a:ext cx="2743200" cy="256946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D496A0C-4D7C-879E-9EA7-8567A4FA8B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3" y="480851"/>
            <a:ext cx="3164495" cy="316449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FE79B68-BDDE-13F5-7C2A-1D8147E19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45" y="109461"/>
            <a:ext cx="2904910" cy="27496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E8AD9BA-AE24-C647-2031-140619E9B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95" y="2703446"/>
            <a:ext cx="4129627" cy="412962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21C2436-028F-9194-7CB5-F5725FEC5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44" y="3673812"/>
            <a:ext cx="3431918" cy="28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00987-34DE-897C-DEE3-540F6B7F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síry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375BEB6-0B13-00D4-FCFA-BDD2F509B8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998663"/>
            <a:ext cx="3767137" cy="3767137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327769F-0C5D-1D6B-07B9-D948CA6843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87" y="800418"/>
            <a:ext cx="2714625" cy="271462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C6DFEF3-CFC7-571F-C360-A9F7F5979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12" y="1794980"/>
            <a:ext cx="2279904" cy="9723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A272B38-1721-1D0C-637B-07CD04296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23" y="3882231"/>
            <a:ext cx="4257675" cy="107632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F5BE44-84B9-6374-C69F-610CC5AEE801}"/>
              </a:ext>
            </a:extLst>
          </p:cNvPr>
          <p:cNvSpPr txBox="1"/>
          <p:nvPr/>
        </p:nvSpPr>
        <p:spPr>
          <a:xfrm flipH="1">
            <a:off x="794748" y="5014173"/>
            <a:ext cx="631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Sirné knoty – hubení škůdců, síření vinařských sudů, dezinfekce úlů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Výroba </a:t>
            </a:r>
            <a:r>
              <a:rPr lang="cs-CZ" sz="2400" dirty="0" err="1"/>
              <a:t>kys</a:t>
            </a:r>
            <a:r>
              <a:rPr lang="cs-CZ" sz="2400" dirty="0"/>
              <a:t>. sírové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Výroba pryže, kosmetiky</a:t>
            </a:r>
          </a:p>
        </p:txBody>
      </p:sp>
    </p:spTree>
    <p:extLst>
      <p:ext uri="{BB962C8B-B14F-4D97-AF65-F5344CB8AC3E}">
        <p14:creationId xmlns:p14="http://schemas.microsoft.com/office/powerpoint/2010/main" val="13169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13972-6840-E341-6719-387EC1B4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Zlato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EFBBC66-A60B-857A-3804-F7ABD7B8A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6" y="826851"/>
            <a:ext cx="3139553" cy="208788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87543C-0AB3-276E-F3FF-C071EA02C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Nachází se v křemenných žilách jako drobný krystal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Naplavenina v řece – zisk rýžováním (velká hustota)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621BB7-ECF3-B145-837A-6DF801C8C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8" y="3531141"/>
            <a:ext cx="2674459" cy="200584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538D779-AF62-93C9-E02D-BACFAB8F3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25" y="1390751"/>
            <a:ext cx="2543175" cy="18002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EA85887-DA4D-8678-0927-4A6CF3B73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32" y="3943270"/>
            <a:ext cx="4042163" cy="22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CB9BC-FA82-3A4D-F389-3856B108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Těžba zlata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0F938B-EC50-869D-26DA-C02A7E991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 ČR – Jílové u Prahy, Kašperské hory</a:t>
            </a:r>
          </a:p>
          <a:p>
            <a:r>
              <a:rPr lang="cs-CZ" sz="2400" dirty="0"/>
              <a:t>Ve světě – Sibiř, Aljaška, Afrika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3AF5A7-E2FC-DADE-3021-AFF65F63B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0" y="386673"/>
            <a:ext cx="4828162" cy="2715841"/>
          </a:xfrm>
          <a:prstGeom prst="rect">
            <a:avLst/>
          </a:prstGeo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78A60C71-0384-405C-B2A6-045F1D292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20" y="3429000"/>
            <a:ext cx="4584066" cy="3126988"/>
          </a:xfrm>
        </p:spPr>
      </p:pic>
    </p:spTree>
    <p:extLst>
      <p:ext uri="{BB962C8B-B14F-4D97-AF65-F5344CB8AC3E}">
        <p14:creationId xmlns:p14="http://schemas.microsoft.com/office/powerpoint/2010/main" val="38619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AC268-4BE3-8A4E-9B46-211E9DC7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zlata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4B5920C-75F0-696D-2CDA-F5748624E7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3" y="2488946"/>
            <a:ext cx="3850305" cy="221132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CA84D74-4511-5652-D7C0-B4D384C95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61" y="2765509"/>
            <a:ext cx="2491828" cy="1658198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0A39C7B-FEC6-A1EE-9B93-05BBCFFDF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4" y="499533"/>
            <a:ext cx="2466975" cy="18478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BB2D9CA-6EFF-50BC-5BA9-00FB9E843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03" y="2617635"/>
            <a:ext cx="3578072" cy="237241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82FCFFB-ACA8-DDD3-BC84-C0403902F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89" y="643256"/>
            <a:ext cx="3028950" cy="151447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08463B4-207C-7F34-9EDA-19D0FD1E20E4}"/>
              </a:ext>
            </a:extLst>
          </p:cNvPr>
          <p:cNvSpPr txBox="1"/>
          <p:nvPr/>
        </p:nvSpPr>
        <p:spPr>
          <a:xfrm flipH="1">
            <a:off x="2117709" y="5408579"/>
            <a:ext cx="682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Klenotnictví, zubní lékařství, mezinárodní platidlo, mince – označení značkou PUNC </a:t>
            </a:r>
          </a:p>
          <a:p>
            <a:r>
              <a:rPr lang="cs-CZ" sz="2400" dirty="0"/>
              <a:t>Čistotu zlata určujeme v karátech</a:t>
            </a:r>
          </a:p>
        </p:txBody>
      </p:sp>
    </p:spTree>
    <p:extLst>
      <p:ext uri="{BB962C8B-B14F-4D97-AF65-F5344CB8AC3E}">
        <p14:creationId xmlns:p14="http://schemas.microsoft.com/office/powerpoint/2010/main" val="35926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1765A-2C74-6A0D-5800-69DC1197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stříbro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EDDD15B-51BC-F84C-AA92-8EB183FA6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19C43A-FC82-F56C-0820-37EFB99FB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1" y="2511813"/>
            <a:ext cx="3523669" cy="33442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Ušlechtilý kov bílé barvy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Kujný a tažný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Ze všech kovů má nejvyšší elektrickou a tepelnou vodivost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Vzácně ryzí, v přírodě nejčastěji ve sloučeninách</a:t>
            </a:r>
          </a:p>
        </p:txBody>
      </p:sp>
    </p:spTree>
    <p:extLst>
      <p:ext uri="{BB962C8B-B14F-4D97-AF65-F5344CB8AC3E}">
        <p14:creationId xmlns:p14="http://schemas.microsoft.com/office/powerpoint/2010/main" val="149039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B9BC8-3FC9-B8C2-CB2B-128294A5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Těžba stříbra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892B64-03E2-C7F7-D7E7-8617547EC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 ČR v minulosti se těžilo stříbro v Kutné hoře, Jáchymově, v Příbrami a ve Stříbře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Ve světě – Mexiko, Peru, Kanada, USA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09658FC-3E56-DE9E-0166-E522FD4F4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1" y="899028"/>
            <a:ext cx="5197894" cy="3126987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E898BB8-3A2B-7350-BFFE-62A86D6D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9" y="4227985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3768D-7255-AA61-7662-ACE68C99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stříbra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BB99507-5366-0595-1370-DEEE47CC7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5" y="1998663"/>
            <a:ext cx="4660375" cy="3767137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6AF5CFE-84B9-0C3F-EACC-ED20D3248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95" y="257069"/>
            <a:ext cx="2143125" cy="214312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6144020-ECA2-A929-0A55-5AE7D58F3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499533"/>
            <a:ext cx="1866900" cy="2447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7B25668-9865-DA96-35D7-FB49D36E2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00" y="2892372"/>
            <a:ext cx="2381250" cy="2381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4EE4665-0809-D44B-B159-CC0D95247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5" y="2768547"/>
            <a:ext cx="1743075" cy="26289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A336068-E798-90C6-532D-ADBCAB007D19}"/>
              </a:ext>
            </a:extLst>
          </p:cNvPr>
          <p:cNvSpPr txBox="1"/>
          <p:nvPr/>
        </p:nvSpPr>
        <p:spPr>
          <a:xfrm flipH="1">
            <a:off x="2324910" y="5612861"/>
            <a:ext cx="967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Použití stříbra – elektronika, šperky, klenoty, rámy zrcadel, mince, medaile, </a:t>
            </a:r>
          </a:p>
          <a:p>
            <a:r>
              <a:rPr lang="cs-CZ" sz="2400" dirty="0"/>
              <a:t>Koloidní stříbro – léčba akné, lupenky, plísně na kůži</a:t>
            </a:r>
          </a:p>
        </p:txBody>
      </p:sp>
    </p:spTree>
    <p:extLst>
      <p:ext uri="{BB962C8B-B14F-4D97-AF65-F5344CB8AC3E}">
        <p14:creationId xmlns:p14="http://schemas.microsoft.com/office/powerpoint/2010/main" val="697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BFA88-7E71-1E55-BA4D-EFD06F04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926595"/>
          </a:xfrm>
        </p:spPr>
        <p:txBody>
          <a:bodyPr/>
          <a:lstStyle/>
          <a:p>
            <a:r>
              <a:rPr lang="cs-CZ" dirty="0"/>
              <a:t>měď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0FF89F8-E130-C05D-51F6-FC61EFAF5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2" y="426607"/>
            <a:ext cx="4004611" cy="379054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B1E244-2D7D-7625-08CE-9D308A417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6164" y="1655779"/>
            <a:ext cx="3507080" cy="43948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Kov využívaný člověkem od pravěku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Měkký, ušlechtilý kov načervenalé barvy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Vytváří keříčky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Výborně vede elektrický proud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Na povrchu ochranná nazelenalá vrstva - měděnka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A7F728-CADF-E6DC-0810-26172D4B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9" y="3976180"/>
            <a:ext cx="3507080" cy="26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50</TotalTime>
  <Words>372</Words>
  <Application>Microsoft Office PowerPoint</Application>
  <PresentationFormat>Širokoúhlá obrazovka</PresentationFormat>
  <Paragraphs>74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Times New Roman</vt:lpstr>
      <vt:lpstr>Wingdings</vt:lpstr>
      <vt:lpstr>Metropole</vt:lpstr>
      <vt:lpstr>Rozdělení minerálů</vt:lpstr>
      <vt:lpstr>Prvky</vt:lpstr>
      <vt:lpstr>Zlato</vt:lpstr>
      <vt:lpstr>Těžba zlata</vt:lpstr>
      <vt:lpstr>Použití zlata</vt:lpstr>
      <vt:lpstr>stříbro</vt:lpstr>
      <vt:lpstr>Těžba stříbra</vt:lpstr>
      <vt:lpstr>Použití stříbra</vt:lpstr>
      <vt:lpstr>měď</vt:lpstr>
      <vt:lpstr>Výskyt mědi</vt:lpstr>
      <vt:lpstr>Použití mědi</vt:lpstr>
      <vt:lpstr>Tuha a diamant</vt:lpstr>
      <vt:lpstr>Tuha</vt:lpstr>
      <vt:lpstr>Těžba grafitu</vt:lpstr>
      <vt:lpstr>diamant</vt:lpstr>
      <vt:lpstr>Použití diamantu</vt:lpstr>
      <vt:lpstr>Těžba diamantů</vt:lpstr>
      <vt:lpstr>Síra</vt:lpstr>
      <vt:lpstr>Vznik síry</vt:lpstr>
      <vt:lpstr>Využití síry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Rozdělení minerálů</dc:title>
  <dc:creator>Šnircová Monika</dc:creator>
  <cp:lastModifiedBy>Učebna Ch</cp:lastModifiedBy>
  <cp:revision>6</cp:revision>
  <dcterms:created xsi:type="dcterms:W3CDTF">2022-11-01T18:27:13Z</dcterms:created>
  <dcterms:modified xsi:type="dcterms:W3CDTF">2022-11-09T08:29:59Z</dcterms:modified>
</cp:coreProperties>
</file>